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1" r:id="rId3"/>
    <p:sldId id="272" r:id="rId4"/>
    <p:sldId id="261" r:id="rId5"/>
    <p:sldId id="269" r:id="rId6"/>
    <p:sldId id="270" r:id="rId7"/>
    <p:sldId id="274" r:id="rId8"/>
    <p:sldId id="286" r:id="rId9"/>
    <p:sldId id="263" r:id="rId10"/>
    <p:sldId id="264" r:id="rId11"/>
    <p:sldId id="266" r:id="rId12"/>
    <p:sldId id="259" r:id="rId13"/>
    <p:sldId id="260" r:id="rId14"/>
    <p:sldId id="262" r:id="rId15"/>
    <p:sldId id="273" r:id="rId16"/>
    <p:sldId id="275" r:id="rId17"/>
    <p:sldId id="280" r:id="rId18"/>
    <p:sldId id="276" r:id="rId19"/>
    <p:sldId id="285" r:id="rId20"/>
    <p:sldId id="277" r:id="rId21"/>
    <p:sldId id="283" r:id="rId22"/>
    <p:sldId id="26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0"/>
    <p:restoredTop sz="88707" autoAdjust="0"/>
  </p:normalViewPr>
  <p:slideViewPr>
    <p:cSldViewPr snapToGrid="0" snapToObjects="1">
      <p:cViewPr varScale="1">
        <p:scale>
          <a:sx n="120" d="100"/>
          <a:sy n="120" d="100"/>
        </p:scale>
        <p:origin x="11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A15FA-DFB2-4302-9A3A-452ED917E09E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4CAE8-4ACD-4615-84D4-18C987607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47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Rachel will do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4CAE8-4ACD-4615-84D4-18C987607F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33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_____ will do this slide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4CAE8-4ACD-4615-84D4-18C987607F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08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_____ will do this slide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4CAE8-4ACD-4615-84D4-18C987607F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27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_____ will do this slide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4CAE8-4ACD-4615-84D4-18C987607F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82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_____ will do this slide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4CAE8-4ACD-4615-84D4-18C987607F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54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_____ will do this slide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4CAE8-4ACD-4615-84D4-18C987607F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59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4CAE8-4ACD-4615-84D4-18C987607F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64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_____ will do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4CAE8-4ACD-4615-84D4-18C987607F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06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Rachel will do this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4CAE8-4ACD-4615-84D4-18C987607F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99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Rachel will do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4CAE8-4ACD-4615-84D4-18C987607F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3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_____ will do this slide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4CAE8-4ACD-4615-84D4-18C987607F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74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_____ will do this slide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4CAE8-4ACD-4615-84D4-18C987607F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49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_____ will do this slide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4CAE8-4ACD-4615-84D4-18C987607F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09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_____ will do this slide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4CAE8-4ACD-4615-84D4-18C987607F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84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4CAE8-4ACD-4615-84D4-18C987607F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86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_____ will do this slide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4CAE8-4ACD-4615-84D4-18C987607F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29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B30C-3B7E-7244-9676-47A2F4A679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9766BC-3BB9-5541-97FC-80D8E4EF5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B0E48-6A87-4042-B21C-A8028E0C6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C9B4B-F0AE-DD4E-BA82-AF78387AD4E8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0611A-3424-F64E-8BB4-A79CDD337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68CEA-7E28-B54D-9FE3-F6B4D442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87B81-04F9-3549-9E36-DAE847B96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90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9A202-A0DE-8041-92C3-0BB57EC44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92052-6B85-2346-B75E-1DBD96DEB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8FD3E-CA5E-3E41-B394-4C57E9ADE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C9B4B-F0AE-DD4E-BA82-AF78387AD4E8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A5053-ED11-6541-B25A-B5A45C4CE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4F7AB-1CE3-0745-B619-FE1379A59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87B81-04F9-3549-9E36-DAE847B96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16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47F1BA-26F4-DB49-A173-92C42E4254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949477-43DD-CA47-A216-DE3E0F94BC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E2A54-26CB-D946-8570-95E5E9F3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C9B4B-F0AE-DD4E-BA82-AF78387AD4E8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BC5E5-C760-B34B-9A2D-5A826141A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B246D-668F-1A4A-903F-F5E836F36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87B81-04F9-3549-9E36-DAE847B96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43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A44B3-019B-864D-A08C-772E26F1F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43465-F2BE-0C44-97B1-2DDE70BE6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4AA31-DCEF-7B46-B100-147EDDCB0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C9B4B-F0AE-DD4E-BA82-AF78387AD4E8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BE0A2-964C-104F-B307-BFADE192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64C88-C4EB-8943-9F7C-D428849C1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87B81-04F9-3549-9E36-DAE847B96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A3FAC-5C60-B54B-9A9A-32CD3293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1FD42-4881-6349-968B-A31E388F2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FF7CE-05F9-724F-A039-28223F06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C9B4B-F0AE-DD4E-BA82-AF78387AD4E8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5279C-6BD2-D042-BFD9-DD18B49A7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69AD6-19AB-774F-AF36-2935D77D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87B81-04F9-3549-9E36-DAE847B96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42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9186D-77CD-994B-A0B6-B85DAE43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47213-10DD-7D4F-AC0F-7C7576A95D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76F9E0-2896-FC44-A526-1DA37F295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312335-EBB7-374A-8E1A-0BF4A5275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C9B4B-F0AE-DD4E-BA82-AF78387AD4E8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24F51-1BA5-9148-B852-CF6CDE372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45FF95-FDA4-D54C-A9FB-C0B719A4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87B81-04F9-3549-9E36-DAE847B96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34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C2AA5-93B5-2047-B2EA-8AA85DE05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8825B-F580-2C45-A394-AA0D534A0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05D44-9B55-6041-ABAC-AD574E5F6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E7F7B1-F57D-FD41-AEE4-E48A9486CE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3DDA8E-90A6-0640-BA74-C48D6E361F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C4A174-BA94-EC47-BD50-3B1127F8B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C9B4B-F0AE-DD4E-BA82-AF78387AD4E8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57FD27-1786-814A-998C-7D5DE8B94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884AB-B0EB-2144-B192-7705EA47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87B81-04F9-3549-9E36-DAE847B96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6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855A-CE5F-3A43-9669-00EDD0660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B3E81E-E3F8-E840-983D-5F0BDEEC0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C9B4B-F0AE-DD4E-BA82-AF78387AD4E8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C59E9A-4973-3F42-9AEF-0FE65CD0C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15A8D-9B32-6A45-8B05-86A0A4100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87B81-04F9-3549-9E36-DAE847B96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01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DDC666-ECE7-E34C-99E2-C6CA1E6F7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C9B4B-F0AE-DD4E-BA82-AF78387AD4E8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0DA554-BA9D-9043-A7C9-89D9B936F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1CBE3-BCD4-1E43-9308-0ECE04FED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87B81-04F9-3549-9E36-DAE847B96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97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9AC01-9159-424C-9FCA-FBB4F6A06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5284A-0086-2244-8E19-B6761CA4E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961DA-5C80-864F-A1B9-567C790ECF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8EFF1-22D6-8A4C-9EDB-8BB009207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C9B4B-F0AE-DD4E-BA82-AF78387AD4E8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43B2B1-FBA2-D144-AD5A-AA6BACAE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8B82A-783D-6C45-9357-251E323FA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87B81-04F9-3549-9E36-DAE847B96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33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BD2D-B0C9-254B-87FD-AF242E57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B31BE0-0000-684C-9B7F-7C39848C61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D547E1-BDA8-3041-9813-3BB5A25D3D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F6C2F7-19D5-304F-BE0C-05155D810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C9B4B-F0AE-DD4E-BA82-AF78387AD4E8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0F09C0-4D29-2B42-B9A5-78988E607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1DE2B-F315-D841-930B-B6B39E7A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87B81-04F9-3549-9E36-DAE847B96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45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337DC-102F-A041-A930-D846E3FB6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818F5-FC75-C444-B2EF-6E982E187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6A301-1AB6-6B40-9FD5-F402F7796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C9B4B-F0AE-DD4E-BA82-AF78387AD4E8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D86D6-FC02-AA4D-80D0-2C1E09BF01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69635-07DB-1342-AB9E-EF330F9DC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87B81-04F9-3549-9E36-DAE847B96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7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FB75D-F57D-6340-AEB0-1CBF617337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Are repetitive RNAs differentially expressed in quiescent cells?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678B61-E0F2-B34B-ACAE-530CB9C827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Humza Ashraf, Rachel Bowyer, Evan Lester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12/8/2019</a:t>
            </a:r>
          </a:p>
        </p:txBody>
      </p:sp>
    </p:spTree>
    <p:extLst>
      <p:ext uri="{BB962C8B-B14F-4D97-AF65-F5344CB8AC3E}">
        <p14:creationId xmlns:p14="http://schemas.microsoft.com/office/powerpoint/2010/main" val="985611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8AFC7-B2B3-4D4A-9CEE-AD23D01F2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 large percentage of the human genome is made up of repetitive elements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3F5DC-1F40-AE4C-B7C0-627AAA3B7CF9}"/>
              </a:ext>
            </a:extLst>
          </p:cNvPr>
          <p:cNvSpPr txBox="1"/>
          <p:nvPr/>
        </p:nvSpPr>
        <p:spPr>
          <a:xfrm>
            <a:off x="477078" y="6072809"/>
            <a:ext cx="11181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Adapted from T. R. Gregory Nat Rev Genet. 9:699-708, 2005 based on International Human Genome Sequencing Consortium. Initial sequencing and analysis of the human genome. Nature 409:860 2001.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3B1B1C-5C89-0142-8E47-810DC3E43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51553"/>
            <a:ext cx="7257020" cy="4421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E6D83B-96C3-4940-85A1-A707BD7BC754}"/>
              </a:ext>
            </a:extLst>
          </p:cNvPr>
          <p:cNvSpPr txBox="1"/>
          <p:nvPr/>
        </p:nvSpPr>
        <p:spPr>
          <a:xfrm>
            <a:off x="8266670" y="1651553"/>
            <a:ext cx="3391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In fly models, transcription of many repetitive sequences increase with age.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Does this happen in cell culture? </a:t>
            </a:r>
          </a:p>
        </p:txBody>
      </p:sp>
    </p:spTree>
    <p:extLst>
      <p:ext uri="{BB962C8B-B14F-4D97-AF65-F5344CB8AC3E}">
        <p14:creationId xmlns:p14="http://schemas.microsoft.com/office/powerpoint/2010/main" val="114221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DA84-B3A8-AB4E-8826-29FF10F95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626" y="2103437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How can we measure the abundance of repetitive elements?</a:t>
            </a:r>
          </a:p>
        </p:txBody>
      </p:sp>
    </p:spTree>
    <p:extLst>
      <p:ext uri="{BB962C8B-B14F-4D97-AF65-F5344CB8AC3E}">
        <p14:creationId xmlns:p14="http://schemas.microsoft.com/office/powerpoint/2010/main" val="1113330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7B17A7F-9689-4FC4-B581-5681300640DA}"/>
              </a:ext>
            </a:extLst>
          </p:cNvPr>
          <p:cNvGrpSpPr/>
          <p:nvPr/>
        </p:nvGrpSpPr>
        <p:grpSpPr>
          <a:xfrm>
            <a:off x="315770" y="315688"/>
            <a:ext cx="11311081" cy="2973741"/>
            <a:chOff x="315770" y="315688"/>
            <a:chExt cx="11311081" cy="29737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9B7EAD-EE9E-4B14-8034-A85E4E335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7551" y="315688"/>
              <a:ext cx="9639300" cy="13239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034121-69B8-4D78-8F06-8AC108D01B86}"/>
                </a:ext>
              </a:extLst>
            </p:cNvPr>
            <p:cNvSpPr txBox="1"/>
            <p:nvPr/>
          </p:nvSpPr>
          <p:spPr>
            <a:xfrm>
              <a:off x="315770" y="685287"/>
              <a:ext cx="16717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Genome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A068DD-299E-46E4-8E11-C8246A8E37BD}"/>
                </a:ext>
              </a:extLst>
            </p:cNvPr>
            <p:cNvSpPr txBox="1"/>
            <p:nvPr/>
          </p:nvSpPr>
          <p:spPr>
            <a:xfrm>
              <a:off x="5197764" y="2766209"/>
              <a:ext cx="2376055" cy="52322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RNA Fragment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E62F14-87EF-46FE-A46B-90FE2BCA46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6618" y="1639664"/>
              <a:ext cx="452582" cy="114048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A1B1B2-9F88-7745-AC94-D035C090F84A}"/>
              </a:ext>
            </a:extLst>
          </p:cNvPr>
          <p:cNvSpPr txBox="1"/>
          <p:nvPr/>
        </p:nvSpPr>
        <p:spPr>
          <a:xfrm>
            <a:off x="238539" y="131020"/>
            <a:ext cx="318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Unique Mapping RNA fragment</a:t>
            </a:r>
          </a:p>
        </p:txBody>
      </p:sp>
    </p:spTree>
    <p:extLst>
      <p:ext uri="{BB962C8B-B14F-4D97-AF65-F5344CB8AC3E}">
        <p14:creationId xmlns:p14="http://schemas.microsoft.com/office/powerpoint/2010/main" val="1886371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7B17A7F-9689-4FC4-B581-5681300640DA}"/>
              </a:ext>
            </a:extLst>
          </p:cNvPr>
          <p:cNvGrpSpPr/>
          <p:nvPr/>
        </p:nvGrpSpPr>
        <p:grpSpPr>
          <a:xfrm>
            <a:off x="315770" y="315688"/>
            <a:ext cx="11311081" cy="2973741"/>
            <a:chOff x="315770" y="315688"/>
            <a:chExt cx="11311081" cy="29737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9B7EAD-EE9E-4B14-8034-A85E4E335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7551" y="315688"/>
              <a:ext cx="9639300" cy="13239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034121-69B8-4D78-8F06-8AC108D01B86}"/>
                </a:ext>
              </a:extLst>
            </p:cNvPr>
            <p:cNvSpPr txBox="1"/>
            <p:nvPr/>
          </p:nvSpPr>
          <p:spPr>
            <a:xfrm>
              <a:off x="315770" y="685287"/>
              <a:ext cx="16717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Genome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A068DD-299E-46E4-8E11-C8246A8E37BD}"/>
                </a:ext>
              </a:extLst>
            </p:cNvPr>
            <p:cNvSpPr txBox="1"/>
            <p:nvPr/>
          </p:nvSpPr>
          <p:spPr>
            <a:xfrm>
              <a:off x="5197764" y="2766209"/>
              <a:ext cx="2376055" cy="52322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RNA Fragment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E62F14-87EF-46FE-A46B-90FE2BCA46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6618" y="1639664"/>
              <a:ext cx="452582" cy="114048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9FC1C4-5100-4837-8DBF-039DD315150B}"/>
              </a:ext>
            </a:extLst>
          </p:cNvPr>
          <p:cNvGrpSpPr/>
          <p:nvPr/>
        </p:nvGrpSpPr>
        <p:grpSpPr>
          <a:xfrm>
            <a:off x="233219" y="3725411"/>
            <a:ext cx="11355532" cy="2851375"/>
            <a:chOff x="233219" y="3725411"/>
            <a:chExt cx="11355532" cy="285137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81462FA-1D05-45B5-ADD2-B15B4B875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7551" y="3725411"/>
              <a:ext cx="9601200" cy="1381125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A25D267-1699-41D7-9BE8-A32FDD16D3A8}"/>
                </a:ext>
              </a:extLst>
            </p:cNvPr>
            <p:cNvGrpSpPr/>
            <p:nvPr/>
          </p:nvGrpSpPr>
          <p:grpSpPr>
            <a:xfrm>
              <a:off x="233219" y="4309628"/>
              <a:ext cx="7742382" cy="2267158"/>
              <a:chOff x="233219" y="4309628"/>
              <a:chExt cx="7742382" cy="226715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91BF1A-6A5F-4FFE-A4DF-C1FEBE7E7D08}"/>
                  </a:ext>
                </a:extLst>
              </p:cNvPr>
              <p:cNvSpPr txBox="1"/>
              <p:nvPr/>
            </p:nvSpPr>
            <p:spPr>
              <a:xfrm>
                <a:off x="233219" y="4309628"/>
                <a:ext cx="167178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Genome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9343DC-EC45-4573-BB8D-3B53BCD3668E}"/>
                  </a:ext>
                </a:extLst>
              </p:cNvPr>
              <p:cNvSpPr txBox="1"/>
              <p:nvPr/>
            </p:nvSpPr>
            <p:spPr>
              <a:xfrm>
                <a:off x="5008419" y="6053566"/>
                <a:ext cx="2376055" cy="523220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RNA Fragment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BEDC309-3C66-4C99-AC9D-DEB99D1398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657273" y="4927021"/>
                <a:ext cx="452582" cy="1140481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AF80A2E-19AB-462F-80F9-0515FFD0B9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28873" y="4927021"/>
                <a:ext cx="946728" cy="1126546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E17EF76-D534-490F-93E3-03189400D8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3973" y="4866066"/>
              <a:ext cx="543791" cy="11404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52FF9B7-49E3-9D4F-B665-6160B4C66AA2}"/>
              </a:ext>
            </a:extLst>
          </p:cNvPr>
          <p:cNvSpPr txBox="1"/>
          <p:nvPr/>
        </p:nvSpPr>
        <p:spPr>
          <a:xfrm>
            <a:off x="238539" y="131020"/>
            <a:ext cx="318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Unique Mapping RNA fragment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7856D5-9291-4D49-B4AB-60379A754642}"/>
              </a:ext>
            </a:extLst>
          </p:cNvPr>
          <p:cNvSpPr txBox="1"/>
          <p:nvPr/>
        </p:nvSpPr>
        <p:spPr>
          <a:xfrm>
            <a:off x="233219" y="3419868"/>
            <a:ext cx="2944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Multimapping RNA fragment</a:t>
            </a:r>
          </a:p>
        </p:txBody>
      </p:sp>
    </p:spTree>
    <p:extLst>
      <p:ext uri="{BB962C8B-B14F-4D97-AF65-F5344CB8AC3E}">
        <p14:creationId xmlns:p14="http://schemas.microsoft.com/office/powerpoint/2010/main" val="345914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B7B10-9379-454F-A281-42E8B583B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Why are repetitive sequences missed by standard mapping software?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3E152-74A2-264C-800F-10981BF65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Two reasons: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Standard mapping programs, such as Hisat2, will only report 5 unique mappings per fragment (by default to decrease run time)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reference genomes used to map RNAs are not annotated with repetitive elements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RepEnrich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Uses a reference genome made up of repetitive elements (GIRI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RepBase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Makes a separate reference genome for each repetitive element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maps to these independent genomes and keeps all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multimappers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451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EA2036-CF38-DB4A-9ECC-1518B29ABB0F}"/>
              </a:ext>
            </a:extLst>
          </p:cNvPr>
          <p:cNvSpPr txBox="1"/>
          <p:nvPr/>
        </p:nvSpPr>
        <p:spPr>
          <a:xfrm>
            <a:off x="5700888" y="1498775"/>
            <a:ext cx="2172261" cy="369332"/>
          </a:xfrm>
          <a:prstGeom prst="rect">
            <a:avLst/>
          </a:prstGeom>
          <a:solidFill>
            <a:schemeClr val="accent1"/>
          </a:solidFill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Raw sequencing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999A1-4862-5748-9C0A-58B1A154FC18}"/>
              </a:ext>
            </a:extLst>
          </p:cNvPr>
          <p:cNvSpPr txBox="1"/>
          <p:nvPr/>
        </p:nvSpPr>
        <p:spPr>
          <a:xfrm>
            <a:off x="5992409" y="2370711"/>
            <a:ext cx="1589218" cy="369332"/>
          </a:xfrm>
          <a:prstGeom prst="rect">
            <a:avLst/>
          </a:prstGeom>
          <a:solidFill>
            <a:schemeClr val="accent1"/>
          </a:solidFill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Trimmed reads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D2A41-F8E0-894D-81C3-B0BC6962154A}"/>
              </a:ext>
            </a:extLst>
          </p:cNvPr>
          <p:cNvSpPr txBox="1"/>
          <p:nvPr/>
        </p:nvSpPr>
        <p:spPr>
          <a:xfrm>
            <a:off x="6979431" y="1922386"/>
            <a:ext cx="388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Trim adapters/QC filter (</a:t>
            </a:r>
            <a:r>
              <a:rPr lang="en-US" dirty="0" err="1"/>
              <a:t>Trimmomatic</a:t>
            </a:r>
            <a:r>
              <a:rPr lang="en-US" dirty="0"/>
              <a:t>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41DF0C-5A1F-0E4F-8831-40C19AF0B4D5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6787018" y="1880464"/>
            <a:ext cx="1" cy="49024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95908F-2F5F-8B4C-BD36-A92FBBC1F0D0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 flipH="1">
            <a:off x="5559004" y="2740043"/>
            <a:ext cx="1228014" cy="84908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ECB6B8-2079-5546-AC4E-7F5F6A144854}"/>
              </a:ext>
            </a:extLst>
          </p:cNvPr>
          <p:cNvSpPr txBox="1"/>
          <p:nvPr/>
        </p:nvSpPr>
        <p:spPr>
          <a:xfrm>
            <a:off x="4829381" y="3589128"/>
            <a:ext cx="1459246" cy="369332"/>
          </a:xfrm>
          <a:prstGeom prst="rect">
            <a:avLst/>
          </a:prstGeom>
          <a:solidFill>
            <a:schemeClr val="accent1"/>
          </a:solidFill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Aligned reads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77921D-7077-9147-BC99-C9D771E18BE1}"/>
              </a:ext>
            </a:extLst>
          </p:cNvPr>
          <p:cNvSpPr txBox="1"/>
          <p:nvPr/>
        </p:nvSpPr>
        <p:spPr>
          <a:xfrm>
            <a:off x="6288627" y="3109375"/>
            <a:ext cx="2422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 reads to reference</a:t>
            </a:r>
          </a:p>
          <a:p>
            <a:r>
              <a:rPr lang="en-US" dirty="0"/>
              <a:t>(allow multimapping)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D8641C-E08C-404D-84CB-17E070B60DFD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559004" y="3958460"/>
            <a:ext cx="0" cy="58763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6F7777-7443-D747-9546-EC268D30D003}"/>
              </a:ext>
            </a:extLst>
          </p:cNvPr>
          <p:cNvSpPr txBox="1"/>
          <p:nvPr/>
        </p:nvSpPr>
        <p:spPr>
          <a:xfrm>
            <a:off x="5700888" y="4068881"/>
            <a:ext cx="5658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Quantify reads per repetitive element (</a:t>
            </a:r>
            <a:r>
              <a:rPr lang="en-US" dirty="0" err="1"/>
              <a:t>RepEnrich</a:t>
            </a:r>
            <a:r>
              <a:rPr lang="en-US" dirty="0"/>
              <a:t>, python)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7A536F-1AB2-C443-8B01-CFC36EA9BADF}"/>
              </a:ext>
            </a:extLst>
          </p:cNvPr>
          <p:cNvSpPr txBox="1"/>
          <p:nvPr/>
        </p:nvSpPr>
        <p:spPr>
          <a:xfrm>
            <a:off x="3490200" y="2093712"/>
            <a:ext cx="1963999" cy="646331"/>
          </a:xfrm>
          <a:prstGeom prst="rect">
            <a:avLst/>
          </a:prstGeom>
          <a:solidFill>
            <a:schemeClr val="accent1"/>
          </a:solidFill>
          <a:effectLst>
            <a:softEdge rad="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Repetitive Element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Reference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FA01D8-467D-2244-8643-37CC7D7A6709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4472200" y="2740043"/>
            <a:ext cx="1068462" cy="84908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782122AB-8A3B-F84F-AB4F-4FE9E4444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178" y="2802950"/>
            <a:ext cx="2260600" cy="977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A24B57-DDD5-C44C-8026-EE5F4DAA0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165" y="2041901"/>
            <a:ext cx="1310842" cy="7499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BFA41FB-D37C-324C-8312-2D8E31C5EE63}"/>
              </a:ext>
            </a:extLst>
          </p:cNvPr>
          <p:cNvCxnSpPr>
            <a:cxnSpLocks/>
            <a:stCxn id="30" idx="3"/>
            <a:endCxn id="15" idx="1"/>
          </p:cNvCxnSpPr>
          <p:nvPr/>
        </p:nvCxnSpPr>
        <p:spPr>
          <a:xfrm>
            <a:off x="2801007" y="2416878"/>
            <a:ext cx="689193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7381A24-E7C4-8747-BAA8-0BCDAB23A779}"/>
              </a:ext>
            </a:extLst>
          </p:cNvPr>
          <p:cNvSpPr txBox="1"/>
          <p:nvPr/>
        </p:nvSpPr>
        <p:spPr>
          <a:xfrm>
            <a:off x="1871742" y="1313582"/>
            <a:ext cx="3284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 reference files for </a:t>
            </a:r>
          </a:p>
          <a:p>
            <a:r>
              <a:rPr lang="en-US" dirty="0"/>
              <a:t>each repetitive element (python)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E1670E-710E-1E46-B1D1-AC3BABF6F7A0}"/>
              </a:ext>
            </a:extLst>
          </p:cNvPr>
          <p:cNvSpPr txBox="1"/>
          <p:nvPr/>
        </p:nvSpPr>
        <p:spPr>
          <a:xfrm>
            <a:off x="4106427" y="4558447"/>
            <a:ext cx="2905154" cy="369332"/>
          </a:xfrm>
          <a:prstGeom prst="rect">
            <a:avLst/>
          </a:prstGeom>
          <a:solidFill>
            <a:schemeClr val="accent1"/>
          </a:solidFill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Reads per repetitive element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C38B468E-DBE1-3449-89FE-F9456E39A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21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Analysis pipeline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EA4FC5-4EA5-FF4E-9127-8C19C0959B5E}"/>
              </a:ext>
            </a:extLst>
          </p:cNvPr>
          <p:cNvSpPr txBox="1"/>
          <p:nvPr/>
        </p:nvSpPr>
        <p:spPr>
          <a:xfrm>
            <a:off x="4362458" y="5939350"/>
            <a:ext cx="2393091" cy="646331"/>
          </a:xfrm>
          <a:prstGeom prst="rect">
            <a:avLst/>
          </a:prstGeom>
          <a:solidFill>
            <a:schemeClr val="accent1"/>
          </a:solidFill>
          <a:effectLst>
            <a:softEdge rad="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Up and downregulated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elements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A3332F1-4708-254B-AB4A-28CE3851BB49}"/>
              </a:ext>
            </a:extLst>
          </p:cNvPr>
          <p:cNvCxnSpPr>
            <a:cxnSpLocks/>
            <a:stCxn id="32" idx="2"/>
            <a:endCxn id="24" idx="0"/>
          </p:cNvCxnSpPr>
          <p:nvPr/>
        </p:nvCxnSpPr>
        <p:spPr>
          <a:xfrm flipH="1">
            <a:off x="5556608" y="4927779"/>
            <a:ext cx="2396" cy="27639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8BFE31D-F885-6342-97D1-79432A8A1DD1}"/>
              </a:ext>
            </a:extLst>
          </p:cNvPr>
          <p:cNvSpPr txBox="1"/>
          <p:nvPr/>
        </p:nvSpPr>
        <p:spPr>
          <a:xfrm>
            <a:off x="5540662" y="5602818"/>
            <a:ext cx="330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 expression (</a:t>
            </a:r>
            <a:r>
              <a:rPr lang="en-US" dirty="0" err="1"/>
              <a:t>DEseq</a:t>
            </a:r>
            <a:r>
              <a:rPr lang="en-US" dirty="0"/>
              <a:t>, 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AEA982-1889-754A-97B0-F518D6112450}"/>
              </a:ext>
            </a:extLst>
          </p:cNvPr>
          <p:cNvSpPr txBox="1"/>
          <p:nvPr/>
        </p:nvSpPr>
        <p:spPr>
          <a:xfrm>
            <a:off x="4392539" y="5204175"/>
            <a:ext cx="2328138" cy="369332"/>
          </a:xfrm>
          <a:prstGeom prst="rect">
            <a:avLst/>
          </a:prstGeom>
          <a:solidFill>
            <a:schemeClr val="accent1"/>
          </a:solidFill>
          <a:effectLst>
            <a:softEdge rad="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Generate Comparisons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A919DBB-C5F2-084F-8D97-FC43B901DB72}"/>
              </a:ext>
            </a:extLst>
          </p:cNvPr>
          <p:cNvCxnSpPr>
            <a:cxnSpLocks/>
          </p:cNvCxnSpPr>
          <p:nvPr/>
        </p:nvCxnSpPr>
        <p:spPr>
          <a:xfrm>
            <a:off x="5559004" y="5562217"/>
            <a:ext cx="0" cy="37713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884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D79A-8DDC-0549-8C6F-DF5CCA088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 plots generated for each comparison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144D8-E73D-D94A-82F4-D4F23903D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05" y="1463675"/>
            <a:ext cx="5923095" cy="502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0B6A89-83AF-EF48-A6A0-A959FA32D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251" y="1463675"/>
            <a:ext cx="588784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30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D79A-8DDC-0549-8C6F-DF5CCA088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 plots (generated for all 10 comparisons)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DD241-89F8-054A-8CDF-79583C220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41" y="1171981"/>
            <a:ext cx="2103269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309BF6-48CE-C74A-86E9-DAAD31E72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490" y="4958730"/>
            <a:ext cx="2115671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2384A-C687-CE4C-BA6E-BC1167733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641" y="3078592"/>
            <a:ext cx="2153853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CF0A22-AB5C-1540-8834-957A34F5A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8127" y="3095361"/>
            <a:ext cx="2141034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C7DF38-C775-4C47-847D-1DA6EC3EE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7000" y="4907392"/>
            <a:ext cx="2119133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C730BE-FC8B-324A-9407-ADA36211E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3490" y="1266561"/>
            <a:ext cx="2119133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DE12CA-3A72-6540-9F2E-1076D781A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2979" y="2086381"/>
            <a:ext cx="2108324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41934A-7C37-764B-A415-97A37E3000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1303" y="2082105"/>
            <a:ext cx="2107161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BD41CD-86C1-224C-BB4A-E5945D2FBD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2979" y="4044330"/>
            <a:ext cx="2119133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B09576-82D7-664D-BD58-B2E4E015D4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6007" y="3992992"/>
            <a:ext cx="213963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57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2391A-4F8C-CE41-98F4-AAB0B5B87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Repetitive elements that changed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D9F2B-7C9F-E54E-BF88-22668395E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65" y="1546703"/>
            <a:ext cx="3760021" cy="4868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40F782-FD61-F449-8A6B-BF123AA58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734" y="1801550"/>
            <a:ext cx="3648808" cy="469132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75A1D1-682E-574E-AD67-099A4EE07828}"/>
              </a:ext>
            </a:extLst>
          </p:cNvPr>
          <p:cNvCxnSpPr/>
          <p:nvPr/>
        </p:nvCxnSpPr>
        <p:spPr>
          <a:xfrm flipV="1">
            <a:off x="1535289" y="5283200"/>
            <a:ext cx="1004711" cy="100471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01E084-22C4-704C-B79B-34900528B3E6}"/>
              </a:ext>
            </a:extLst>
          </p:cNvPr>
          <p:cNvCxnSpPr/>
          <p:nvPr/>
        </p:nvCxnSpPr>
        <p:spPr>
          <a:xfrm flipV="1">
            <a:off x="6203245" y="5283200"/>
            <a:ext cx="1004711" cy="100471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0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2391A-4F8C-CE41-98F4-AAB0B5B87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Repetitive elements that changed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D9F2B-7C9F-E54E-BF88-22668395E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65" y="1546703"/>
            <a:ext cx="3760021" cy="4868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40F782-FD61-F449-8A6B-BF123AA58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734" y="1801550"/>
            <a:ext cx="3648808" cy="469132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75A1D1-682E-574E-AD67-099A4EE07828}"/>
              </a:ext>
            </a:extLst>
          </p:cNvPr>
          <p:cNvCxnSpPr/>
          <p:nvPr/>
        </p:nvCxnSpPr>
        <p:spPr>
          <a:xfrm flipV="1">
            <a:off x="1535289" y="5283200"/>
            <a:ext cx="1004711" cy="10047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01E084-22C4-704C-B79B-34900528B3E6}"/>
              </a:ext>
            </a:extLst>
          </p:cNvPr>
          <p:cNvCxnSpPr/>
          <p:nvPr/>
        </p:nvCxnSpPr>
        <p:spPr>
          <a:xfrm flipV="1">
            <a:off x="6203245" y="5283200"/>
            <a:ext cx="1004711" cy="10047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424952-E83A-454C-B714-F703D768D1F6}"/>
              </a:ext>
            </a:extLst>
          </p:cNvPr>
          <p:cNvCxnSpPr>
            <a:cxnSpLocks/>
          </p:cNvCxnSpPr>
          <p:nvPr/>
        </p:nvCxnSpPr>
        <p:spPr>
          <a:xfrm flipV="1">
            <a:off x="8873067" y="5283201"/>
            <a:ext cx="264848" cy="24835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7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2A7E-DD6B-4355-BC0A-5904ABEE7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01" y="365125"/>
            <a:ext cx="7576209" cy="1325563"/>
          </a:xfrm>
        </p:spPr>
        <p:txBody>
          <a:bodyPr/>
          <a:lstStyle/>
          <a:p>
            <a:r>
              <a:rPr lang="en-US" b="1" dirty="0"/>
              <a:t>What is a Quiescent Cell? </a:t>
            </a:r>
            <a:br>
              <a:rPr lang="en-US" b="1" dirty="0"/>
            </a:br>
            <a:r>
              <a:rPr lang="en-US" b="1" dirty="0"/>
              <a:t>Why do we care about them?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F4724-229D-4A57-ACBD-A483574F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01116" cy="103556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quiescent cell that has exited the cell cycle (i.e., not dividing)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D7861B-395F-42EB-86B7-8C6A2088EA45}"/>
              </a:ext>
            </a:extLst>
          </p:cNvPr>
          <p:cNvGrpSpPr/>
          <p:nvPr/>
        </p:nvGrpSpPr>
        <p:grpSpPr>
          <a:xfrm>
            <a:off x="8198769" y="-98185"/>
            <a:ext cx="3428333" cy="3057695"/>
            <a:chOff x="4221163" y="833907"/>
            <a:chExt cx="4562474" cy="4781946"/>
          </a:xfrm>
        </p:grpSpPr>
        <p:pic>
          <p:nvPicPr>
            <p:cNvPr id="1026" name="Picture 2" descr="Image result for cell">
              <a:extLst>
                <a:ext uri="{FF2B5EF4-FFF2-40B4-BE49-F238E27FC236}">
                  <a16:creationId xmlns:a16="http://schemas.microsoft.com/office/drawing/2014/main" id="{EE854A59-D351-4201-B17B-3E0DA5892D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9862" r="9109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19" t="9773" r="31113" b="8454"/>
            <a:stretch/>
          </p:blipFill>
          <p:spPr bwMode="auto">
            <a:xfrm rot="5400000">
              <a:off x="5675382" y="2507598"/>
              <a:ext cx="2881887" cy="3334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night cap clip art">
              <a:extLst>
                <a:ext uri="{FF2B5EF4-FFF2-40B4-BE49-F238E27FC236}">
                  <a16:creationId xmlns:a16="http://schemas.microsoft.com/office/drawing/2014/main" id="{5499F698-870A-4283-A433-9935C94CC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55" b="96018" l="0" r="100000">
                          <a14:foregroundMark x1="13004" y1="73451" x2="13004" y2="73451"/>
                          <a14:foregroundMark x1="66368" y1="12389" x2="73543" y2="10177"/>
                          <a14:foregroundMark x1="80269" y1="23451" x2="84753" y2="23451"/>
                          <a14:foregroundMark x1="85202" y1="36726" x2="88341" y2="38053"/>
                          <a14:foregroundMark x1="11659" y1="75664" x2="12556" y2="69469"/>
                          <a14:foregroundMark x1="16592" y1="74336" x2="9865" y2="73009"/>
                          <a14:foregroundMark x1="11211" y1="76549" x2="11211" y2="76549"/>
                          <a14:foregroundMark x1="10314" y1="71239" x2="10314" y2="71239"/>
                          <a14:foregroundMark x1="9417" y1="71681" x2="9417" y2="716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1163" y="833907"/>
              <a:ext cx="3749674" cy="3800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039BC5-11FC-47FA-B6B4-26C391288A56}"/>
              </a:ext>
            </a:extLst>
          </p:cNvPr>
          <p:cNvSpPr txBox="1">
            <a:spLocks/>
          </p:cNvSpPr>
          <p:nvPr/>
        </p:nvSpPr>
        <p:spPr>
          <a:xfrm>
            <a:off x="3116826" y="3087329"/>
            <a:ext cx="8888361" cy="3588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Considered to be in the G0 phase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Quiescent cells are not dead, they can re-enter the cell cycle and start dividing again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Adult stem cells are mostly in quiescence, 90% of adult hemopoietic stem cells (HSC), compared to 0.02%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foetal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HSC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22DC4F-471D-413C-9086-CB0CED575D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01" y="2986292"/>
            <a:ext cx="2719073" cy="335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0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6E3A9-E366-9041-A9C8-3EB1760AD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mRNAs negatively regulated by 7SK are increased in </a:t>
            </a:r>
            <a:r>
              <a:rPr lang="en-US" dirty="0" err="1"/>
              <a:t>MEKi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E6DE30-1553-AE43-B8F9-CD14652C3567}"/>
              </a:ext>
            </a:extLst>
          </p:cNvPr>
          <p:cNvSpPr txBox="1"/>
          <p:nvPr/>
        </p:nvSpPr>
        <p:spPr>
          <a:xfrm>
            <a:off x="152400" y="5745891"/>
            <a:ext cx="11887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Castelo-Branco, </a:t>
            </a:r>
            <a:r>
              <a:rPr lang="en-US" dirty="0" err="1"/>
              <a:t>Gonçalo</a:t>
            </a:r>
            <a:r>
              <a:rPr lang="en-US" dirty="0"/>
              <a:t>, Paulo P. Amaral, </a:t>
            </a:r>
            <a:r>
              <a:rPr lang="en-US" dirty="0" err="1"/>
              <a:t>Pär</a:t>
            </a:r>
            <a:r>
              <a:rPr lang="en-US" dirty="0"/>
              <a:t> G. </a:t>
            </a:r>
            <a:r>
              <a:rPr lang="en-US" dirty="0" err="1"/>
              <a:t>Engström</a:t>
            </a:r>
            <a:r>
              <a:rPr lang="en-US" dirty="0"/>
              <a:t>, Samuel C. Robson, </a:t>
            </a:r>
            <a:r>
              <a:rPr lang="en-US" dirty="0" err="1"/>
              <a:t>Sueli</a:t>
            </a:r>
            <a:r>
              <a:rPr lang="en-US" dirty="0"/>
              <a:t> C. Marques, Paul Bertone, and Tony </a:t>
            </a:r>
            <a:r>
              <a:rPr lang="en-US" dirty="0" err="1"/>
              <a:t>Kouzarides</a:t>
            </a:r>
            <a:r>
              <a:rPr lang="en-US" dirty="0"/>
              <a:t>. “The Non-Coding SnRNA 7SKcontrols Transcriptional Termination, Poising, and Bidirectionality in Embryonic Stem Cells.” Genome Biology 14, no. 9 (September 17, 2013): R98. https://</a:t>
            </a:r>
            <a:r>
              <a:rPr lang="en-US" dirty="0" err="1"/>
              <a:t>doi.org</a:t>
            </a:r>
            <a:r>
              <a:rPr lang="en-US" dirty="0"/>
              <a:t>/10.1186/gb-2013-14-9-r98.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A0AA5-FF46-9F44-A242-11BACC1867C4}"/>
              </a:ext>
            </a:extLst>
          </p:cNvPr>
          <p:cNvSpPr txBox="1"/>
          <p:nvPr/>
        </p:nvSpPr>
        <p:spPr>
          <a:xfrm>
            <a:off x="1627012" y="2957689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7SK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9263E8-023A-0949-8FD6-B9B833D76D7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154721" y="3142355"/>
            <a:ext cx="3641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24871F-B966-404C-9E5F-83E10CD9EF2A}"/>
              </a:ext>
            </a:extLst>
          </p:cNvPr>
          <p:cNvCxnSpPr>
            <a:cxnSpLocks/>
          </p:cNvCxnSpPr>
          <p:nvPr/>
        </p:nvCxnSpPr>
        <p:spPr>
          <a:xfrm flipV="1">
            <a:off x="2530122" y="2973822"/>
            <a:ext cx="0" cy="337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A778077-9DFB-4A49-A0F9-DF6330339376}"/>
              </a:ext>
            </a:extLst>
          </p:cNvPr>
          <p:cNvSpPr txBox="1"/>
          <p:nvPr/>
        </p:nvSpPr>
        <p:spPr>
          <a:xfrm>
            <a:off x="2551969" y="2680690"/>
            <a:ext cx="811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DLL1, </a:t>
            </a:r>
          </a:p>
          <a:p>
            <a:r>
              <a:rPr lang="en-US" dirty="0"/>
              <a:t>IRX2, </a:t>
            </a:r>
          </a:p>
          <a:p>
            <a:r>
              <a:rPr lang="en-US" dirty="0"/>
              <a:t>DPCR1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5C04EC-F50B-5A45-AC90-58E596162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093" y="1677468"/>
            <a:ext cx="3469217" cy="35030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9F051B-2B20-1646-909B-DC3EB80B6135}"/>
              </a:ext>
            </a:extLst>
          </p:cNvPr>
          <p:cNvSpPr txBox="1"/>
          <p:nvPr/>
        </p:nvSpPr>
        <p:spPr>
          <a:xfrm>
            <a:off x="646289" y="5315386"/>
            <a:ext cx="5146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role does 7SK have in quiescence during </a:t>
            </a:r>
            <a:r>
              <a:rPr lang="en-US" dirty="0" err="1"/>
              <a:t>MEKi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12431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E66B-A8DD-1945-A2DE-B349F7F1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up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8296E-7D1D-6449-8FC2-39EB76CD3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Confirm if sequencing is real: 7SK and MamGypLTR1b in </a:t>
            </a:r>
            <a:r>
              <a:rPr lang="en-US" dirty="0" err="1"/>
              <a:t>MEKi</a:t>
            </a:r>
            <a:r>
              <a:rPr lang="en-US" dirty="0"/>
              <a:t> cells</a:t>
            </a:r>
          </a:p>
          <a:p>
            <a:pPr lvl="1"/>
            <a:r>
              <a:rPr lang="en-US" dirty="0" err="1"/>
              <a:t>qRT</a:t>
            </a:r>
            <a:r>
              <a:rPr lang="en-US" dirty="0"/>
              <a:t>-PCR</a:t>
            </a:r>
          </a:p>
          <a:p>
            <a:pPr lvl="1"/>
            <a:r>
              <a:rPr lang="en-US" dirty="0"/>
              <a:t>Fluorescence in situ hybridization (FISH)</a:t>
            </a:r>
          </a:p>
          <a:p>
            <a:r>
              <a:rPr lang="en-US" dirty="0"/>
              <a:t>More thoroughly investigate retrovirus reactivation with </a:t>
            </a:r>
            <a:r>
              <a:rPr lang="en-US" dirty="0" err="1"/>
              <a:t>Tetranscripts</a:t>
            </a:r>
            <a:endParaRPr lang="en-US" dirty="0"/>
          </a:p>
          <a:p>
            <a:r>
              <a:rPr lang="en-US" dirty="0"/>
              <a:t>Look at repetitive elements in other forms of stress (hypoxia, heat, etc.)</a:t>
            </a:r>
          </a:p>
        </p:txBody>
      </p:sp>
    </p:spTree>
    <p:extLst>
      <p:ext uri="{BB962C8B-B14F-4D97-AF65-F5344CB8AC3E}">
        <p14:creationId xmlns:p14="http://schemas.microsoft.com/office/powerpoint/2010/main" val="3141387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B8584-AB0F-B642-9503-E7A9B23EA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E0C19-F612-BB40-9BE2-3DE4EB152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6302"/>
            <a:ext cx="10515600" cy="4351338"/>
          </a:xfrm>
        </p:spPr>
        <p:txBody>
          <a:bodyPr>
            <a:norm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80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2A7E-DD6B-4355-BC0A-5904ABEE7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01" y="365125"/>
            <a:ext cx="7576209" cy="1325563"/>
          </a:xfrm>
        </p:spPr>
        <p:txBody>
          <a:bodyPr/>
          <a:lstStyle/>
          <a:p>
            <a:r>
              <a:rPr lang="en-US" b="1" dirty="0"/>
              <a:t>What causes Quiescence?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F4724-229D-4A57-ACBD-A483574F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703" y="1530660"/>
            <a:ext cx="8728587" cy="2245677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are different things that can trigger quiescence: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Spontaneous quiescence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Nutrient deprivation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Stress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Other extrinsic signals (known and unknown)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D7861B-395F-42EB-86B7-8C6A2088EA45}"/>
              </a:ext>
            </a:extLst>
          </p:cNvPr>
          <p:cNvGrpSpPr/>
          <p:nvPr/>
        </p:nvGrpSpPr>
        <p:grpSpPr>
          <a:xfrm>
            <a:off x="8198769" y="-98185"/>
            <a:ext cx="3428333" cy="3057695"/>
            <a:chOff x="4221163" y="833907"/>
            <a:chExt cx="4562474" cy="4781946"/>
          </a:xfrm>
        </p:grpSpPr>
        <p:pic>
          <p:nvPicPr>
            <p:cNvPr id="1026" name="Picture 2" descr="Image result for cell">
              <a:extLst>
                <a:ext uri="{FF2B5EF4-FFF2-40B4-BE49-F238E27FC236}">
                  <a16:creationId xmlns:a16="http://schemas.microsoft.com/office/drawing/2014/main" id="{EE854A59-D351-4201-B17B-3E0DA5892D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9862" r="9109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19" t="9773" r="31113" b="8454"/>
            <a:stretch/>
          </p:blipFill>
          <p:spPr bwMode="auto">
            <a:xfrm rot="5400000">
              <a:off x="5675382" y="2507598"/>
              <a:ext cx="2881887" cy="3334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night cap clip art">
              <a:extLst>
                <a:ext uri="{FF2B5EF4-FFF2-40B4-BE49-F238E27FC236}">
                  <a16:creationId xmlns:a16="http://schemas.microsoft.com/office/drawing/2014/main" id="{5499F698-870A-4283-A433-9935C94CC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55" b="96018" l="0" r="100000">
                          <a14:foregroundMark x1="13004" y1="73451" x2="13004" y2="73451"/>
                          <a14:foregroundMark x1="66368" y1="12389" x2="73543" y2="10177"/>
                          <a14:foregroundMark x1="80269" y1="23451" x2="84753" y2="23451"/>
                          <a14:foregroundMark x1="85202" y1="36726" x2="88341" y2="38053"/>
                          <a14:foregroundMark x1="11659" y1="75664" x2="12556" y2="69469"/>
                          <a14:foregroundMark x1="16592" y1="74336" x2="9865" y2="73009"/>
                          <a14:foregroundMark x1="11211" y1="76549" x2="11211" y2="76549"/>
                          <a14:foregroundMark x1="10314" y1="71239" x2="10314" y2="71239"/>
                          <a14:foregroundMark x1="9417" y1="71681" x2="9417" y2="716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1163" y="833907"/>
              <a:ext cx="3749674" cy="3800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81EA7FF-22D5-4C28-A3E2-262827DEC5D6}"/>
              </a:ext>
            </a:extLst>
          </p:cNvPr>
          <p:cNvSpPr txBox="1">
            <a:spLocks/>
          </p:cNvSpPr>
          <p:nvPr/>
        </p:nvSpPr>
        <p:spPr>
          <a:xfrm>
            <a:off x="808702" y="3586812"/>
            <a:ext cx="8079659" cy="282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Big goals of understand the specific mechanics of quiescence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 a targeted way to active quiescence cells - cancer treatment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 a targeted way to reactivate quiescent cells - faster healing of injuries, also cancer treatment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EDC80B4-14EE-408C-91D9-F5CDB2D84040}"/>
              </a:ext>
            </a:extLst>
          </p:cNvPr>
          <p:cNvSpPr/>
          <p:nvPr/>
        </p:nvSpPr>
        <p:spPr>
          <a:xfrm>
            <a:off x="7678994" y="2251587"/>
            <a:ext cx="831652" cy="1524750"/>
          </a:xfrm>
          <a:prstGeom prst="rightBrace">
            <a:avLst>
              <a:gd name="adj1" fmla="val 8333"/>
              <a:gd name="adj2" fmla="val 75794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58025-190C-491B-A058-BE2A0CF77BF8}"/>
              </a:ext>
            </a:extLst>
          </p:cNvPr>
          <p:cNvSpPr txBox="1"/>
          <p:nvPr/>
        </p:nvSpPr>
        <p:spPr>
          <a:xfrm>
            <a:off x="9822426" y="3429000"/>
            <a:ext cx="1560872" cy="1310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19FD36-BDC7-4236-8A31-63E4D25CDD96}"/>
              </a:ext>
            </a:extLst>
          </p:cNvPr>
          <p:cNvSpPr txBox="1"/>
          <p:nvPr/>
        </p:nvSpPr>
        <p:spPr>
          <a:xfrm>
            <a:off x="8888361" y="3054877"/>
            <a:ext cx="30352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do these causes have in common? Specifically in terms of gene counts?</a:t>
            </a:r>
          </a:p>
        </p:txBody>
      </p:sp>
    </p:spTree>
    <p:extLst>
      <p:ext uri="{BB962C8B-B14F-4D97-AF65-F5344CB8AC3E}">
        <p14:creationId xmlns:p14="http://schemas.microsoft.com/office/powerpoint/2010/main" val="177901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B4876-0737-F340-96D5-304C10DE2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681037"/>
            <a:ext cx="11096978" cy="1325563"/>
          </a:xfrm>
        </p:spPr>
        <p:txBody>
          <a:bodyPr>
            <a:no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Goal: Determine if there are specific repetitive RNA elements that are differentially expressed in quiescent cells</a:t>
            </a:r>
          </a:p>
        </p:txBody>
      </p:sp>
    </p:spTree>
    <p:extLst>
      <p:ext uri="{BB962C8B-B14F-4D97-AF65-F5344CB8AC3E}">
        <p14:creationId xmlns:p14="http://schemas.microsoft.com/office/powerpoint/2010/main" val="2515329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A51A4-A0D1-9E4A-8D77-8606F509C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Approach: Reanalyze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RNAseq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 using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RepEnrich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look for differences in specific repetitive sequences in cycling vs quiescent cells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26319AC-DC0D-534A-8516-42C8EC249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681037"/>
            <a:ext cx="11096978" cy="1325563"/>
          </a:xfrm>
        </p:spPr>
        <p:txBody>
          <a:bodyPr>
            <a:no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Goal: Determine if there are specific repetitive RNA elements that are differentially expressed in quiescent cells</a:t>
            </a:r>
          </a:p>
        </p:txBody>
      </p:sp>
    </p:spTree>
    <p:extLst>
      <p:ext uri="{BB962C8B-B14F-4D97-AF65-F5344CB8AC3E}">
        <p14:creationId xmlns:p14="http://schemas.microsoft.com/office/powerpoint/2010/main" val="2406264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A51A4-A0D1-9E4A-8D77-8606F509C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Approach: Reanalyze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RNAseq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 using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RepEnrich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look for differences in specific repetitive sequences in cycling vs quiescent cells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Why?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universal quiescence marker could be diagnostically useful for enhancing the efficacy of current cancer therapies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Repetitive elements are missed by standard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RNAseq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mapping programs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Transposable elements are known to increase with age. Does this happen in spontaneously quiescent cells in culture?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42CD91-C3CD-1344-A317-E5D7D70B9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681037"/>
            <a:ext cx="11096978" cy="1325563"/>
          </a:xfrm>
        </p:spPr>
        <p:txBody>
          <a:bodyPr>
            <a:no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Goal: Determine if there are specific repetitive RNA elements that are differentially expressed in quiescent cells</a:t>
            </a:r>
          </a:p>
        </p:txBody>
      </p:sp>
    </p:spTree>
    <p:extLst>
      <p:ext uri="{BB962C8B-B14F-4D97-AF65-F5344CB8AC3E}">
        <p14:creationId xmlns:p14="http://schemas.microsoft.com/office/powerpoint/2010/main" val="4087979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A51A4-A0D1-9E4A-8D77-8606F509C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Approach: Reanalyze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RNAseq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 using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RepEnrich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look for differences in specific repetitive sequences in cycling vs quiescent cells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did we find?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 genes were consistent between all methods of inducing quiescence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 differentially expressed genes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MEKi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 differentially expressed genes in serum starvation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 overlapping gene between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MEKi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serum starvation (MamGypLTR1b an endogenous retrovirus)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42CD91-C3CD-1344-A317-E5D7D70B9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681037"/>
            <a:ext cx="11096978" cy="1325563"/>
          </a:xfrm>
        </p:spPr>
        <p:txBody>
          <a:bodyPr>
            <a:no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Goal: Determine if there are specific repetitive RNA elements that are differentially expressed in quiescent cells</a:t>
            </a:r>
          </a:p>
        </p:txBody>
      </p:sp>
    </p:spTree>
    <p:extLst>
      <p:ext uri="{BB962C8B-B14F-4D97-AF65-F5344CB8AC3E}">
        <p14:creationId xmlns:p14="http://schemas.microsoft.com/office/powerpoint/2010/main" val="37938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219E-C240-3740-A0CD-1C6FF4FB5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 experimental design (40 samples)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AAE488-7EB6-D640-B805-5F644518F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354916"/>
            <a:ext cx="11734800" cy="3124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38BA9D-62F2-6448-A195-5D16028F7A41}"/>
              </a:ext>
            </a:extLst>
          </p:cNvPr>
          <p:cNvSpPr txBox="1"/>
          <p:nvPr/>
        </p:nvSpPr>
        <p:spPr>
          <a:xfrm>
            <a:off x="451556" y="5847644"/>
            <a:ext cx="11511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Min, </a:t>
            </a:r>
            <a:r>
              <a:rPr lang="en-US" dirty="0" err="1"/>
              <a:t>Mingwei</a:t>
            </a:r>
            <a:r>
              <a:rPr lang="en-US" dirty="0"/>
              <a:t>, and Sabrina L. Spencer. “Spontaneously Slow-Cycling Subpopulations of Human Cells Originate from Activation of Stress-Response Pathways.” PLOS Biology 17, no. 3 (March 13, 2019): e3000178. https://</a:t>
            </a:r>
            <a:r>
              <a:rPr lang="en-US" dirty="0" err="1"/>
              <a:t>doi.org</a:t>
            </a:r>
            <a:r>
              <a:rPr lang="en-US" dirty="0"/>
              <a:t>/10.1371/journal.pbio.3000178.</a:t>
            </a:r>
          </a:p>
        </p:txBody>
      </p:sp>
    </p:spTree>
    <p:extLst>
      <p:ext uri="{BB962C8B-B14F-4D97-AF65-F5344CB8AC3E}">
        <p14:creationId xmlns:p14="http://schemas.microsoft.com/office/powerpoint/2010/main" val="842474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4" y="2216703"/>
            <a:ext cx="12192000" cy="41741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586" y="198832"/>
            <a:ext cx="1158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Are there certain RNAs upregulated in Quiescent cells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relative to cycling cells?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581001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Min &amp; Spencer 2019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67C71C-61E6-914F-90F5-3CFE0F2B3F0A}"/>
              </a:ext>
            </a:extLst>
          </p:cNvPr>
          <p:cNvSpPr txBox="1"/>
          <p:nvPr/>
        </p:nvSpPr>
        <p:spPr>
          <a:xfrm>
            <a:off x="937846" y="1512277"/>
            <a:ext cx="92729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Previous work has only looked unique mapping RNAs.</a:t>
            </a:r>
          </a:p>
        </p:txBody>
      </p:sp>
    </p:spTree>
    <p:extLst>
      <p:ext uri="{BB962C8B-B14F-4D97-AF65-F5344CB8AC3E}">
        <p14:creationId xmlns:p14="http://schemas.microsoft.com/office/powerpoint/2010/main" val="3821713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982</Words>
  <Application>Microsoft Macintosh PowerPoint</Application>
  <PresentationFormat>Widescreen</PresentationFormat>
  <Paragraphs>134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Are repetitive RNAs differentially expressed in quiescent cells?</vt:lpstr>
      <vt:lpstr>What is a Quiescent Cell?  Why do we care about them?</vt:lpstr>
      <vt:lpstr>What causes Quiescence?</vt:lpstr>
      <vt:lpstr>Goal: Determine if there are specific repetitive RNA elements that are differentially expressed in quiescent cells</vt:lpstr>
      <vt:lpstr>Goal: Determine if there are specific repetitive RNA elements that are differentially expressed in quiescent cells</vt:lpstr>
      <vt:lpstr>Goal: Determine if there are specific repetitive RNA elements that are differentially expressed in quiescent cells</vt:lpstr>
      <vt:lpstr>Goal: Determine if there are specific repetitive RNA elements that are differentially expressed in quiescent cells</vt:lpstr>
      <vt:lpstr>Dataset: experimental design (40 samples)</vt:lpstr>
      <vt:lpstr>PowerPoint Presentation</vt:lpstr>
      <vt:lpstr>A large percentage of the human genome is made up of repetitive elements</vt:lpstr>
      <vt:lpstr>How can we measure the abundance of repetitive elements?</vt:lpstr>
      <vt:lpstr>PowerPoint Presentation</vt:lpstr>
      <vt:lpstr>PowerPoint Presentation</vt:lpstr>
      <vt:lpstr>Why are repetitive sequences missed by standard mapping software?</vt:lpstr>
      <vt:lpstr>Analysis pipeline</vt:lpstr>
      <vt:lpstr>MA plots generated for each comparison </vt:lpstr>
      <vt:lpstr>MA plots (generated for all 10 comparisons) </vt:lpstr>
      <vt:lpstr>Repetitive elements that changed</vt:lpstr>
      <vt:lpstr>Repetitive elements that changed</vt:lpstr>
      <vt:lpstr>mRNAs negatively regulated by 7SK are increased in MEKi</vt:lpstr>
      <vt:lpstr>Follow up experiments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Searching for repetitive elements in Quiescent cells</dc:title>
  <dc:creator>Evan Thomas Lester</dc:creator>
  <cp:lastModifiedBy>Evan Thomas Lester</cp:lastModifiedBy>
  <cp:revision>202</cp:revision>
  <dcterms:created xsi:type="dcterms:W3CDTF">2019-11-05T16:09:42Z</dcterms:created>
  <dcterms:modified xsi:type="dcterms:W3CDTF">2019-12-10T17:52:57Z</dcterms:modified>
</cp:coreProperties>
</file>